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9601200" cy="12801600" type="A3"/>
  <p:notesSz cx="6858000" cy="9144000"/>
  <p:defaultText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2262" y="30"/>
      </p:cViewPr>
      <p:guideLst>
        <p:guide orient="horz" pos="4032"/>
        <p:guide pos="3024"/>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a-I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2F804E-C997-4B48-B83A-371282E4553C}" type="datetimeFigureOut">
              <a:rPr lang="fa-IR" smtClean="0"/>
              <a:t>04/10/1443</a:t>
            </a:fld>
            <a:endParaRPr lang="fa-I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a-I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1B9C17-7FF9-4073-8952-F03A5311E672}" type="slidenum">
              <a:rPr lang="fa-IR" smtClean="0"/>
              <a:t>‹#›</a:t>
            </a:fld>
            <a:endParaRPr lang="fa-IR"/>
          </a:p>
        </p:txBody>
      </p:sp>
    </p:spTree>
    <p:extLst>
      <p:ext uri="{BB962C8B-B14F-4D97-AF65-F5344CB8AC3E}">
        <p14:creationId xmlns:p14="http://schemas.microsoft.com/office/powerpoint/2010/main" val="26798340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smtClean="0"/>
              <a:t>Click to edit Master title style</a:t>
            </a:r>
            <a:endParaRPr lang="fa-IR"/>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3475830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95849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26086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412589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r">
              <a:defRPr sz="5600" b="1" cap="all"/>
            </a:lvl1pPr>
          </a:lstStyle>
          <a:p>
            <a:r>
              <a:rPr lang="en-US" smtClean="0"/>
              <a:t>Click to edit Master title style</a:t>
            </a:r>
            <a:endParaRPr lang="fa-IR"/>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78EB83-9349-426F-B126-78A4711E16C2}" type="datetimeFigureOut">
              <a:rPr lang="fa-IR" smtClean="0"/>
              <a:t>04/10/1443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48407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8290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smtClean="0"/>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CC78EB83-9349-426F-B126-78A4711E16C2}" type="datetimeFigureOut">
              <a:rPr lang="fa-IR" smtClean="0"/>
              <a:t>04/10/1443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935317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CC78EB83-9349-426F-B126-78A4711E16C2}" type="datetimeFigureOut">
              <a:rPr lang="fa-IR" smtClean="0"/>
              <a:t>04/10/1443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19430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78EB83-9349-426F-B126-78A4711E16C2}" type="datetimeFigureOut">
              <a:rPr lang="fa-IR" smtClean="0"/>
              <a:t>04/10/1443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271357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r">
              <a:defRPr sz="2800" b="1"/>
            </a:lvl1pPr>
          </a:lstStyle>
          <a:p>
            <a:r>
              <a:rPr lang="en-US" smtClean="0"/>
              <a:t>Click to edit Master title style</a:t>
            </a:r>
            <a:endParaRPr lang="fa-IR"/>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1292896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r">
              <a:defRPr sz="2800" b="1"/>
            </a:lvl1pPr>
          </a:lstStyle>
          <a:p>
            <a:r>
              <a:rPr lang="en-US" smtClean="0"/>
              <a:t>Click to edit Master title style</a:t>
            </a:r>
            <a:endParaRPr lang="fa-IR"/>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fa-IR"/>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78EB83-9349-426F-B126-78A4711E16C2}" type="datetimeFigureOut">
              <a:rPr lang="fa-IR" smtClean="0"/>
              <a:t>04/10/1443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661BD65-5E96-47CC-AC99-5B46D4CBC2AC}" type="slidenum">
              <a:rPr lang="fa-IR" smtClean="0"/>
              <a:t>‹#›</a:t>
            </a:fld>
            <a:endParaRPr lang="fa-IR"/>
          </a:p>
        </p:txBody>
      </p:sp>
    </p:spTree>
    <p:extLst>
      <p:ext uri="{BB962C8B-B14F-4D97-AF65-F5344CB8AC3E}">
        <p14:creationId xmlns:p14="http://schemas.microsoft.com/office/powerpoint/2010/main" val="895333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880860" y="11865188"/>
            <a:ext cx="2240280" cy="681566"/>
          </a:xfrm>
          <a:prstGeom prst="rect">
            <a:avLst/>
          </a:prstGeom>
        </p:spPr>
        <p:txBody>
          <a:bodyPr vert="horz" lIns="128016" tIns="64008" rIns="128016" bIns="64008" rtlCol="1" anchor="ctr"/>
          <a:lstStyle>
            <a:lvl1pPr algn="r">
              <a:defRPr sz="1700">
                <a:solidFill>
                  <a:schemeClr val="tx1">
                    <a:tint val="75000"/>
                  </a:schemeClr>
                </a:solidFill>
              </a:defRPr>
            </a:lvl1pPr>
          </a:lstStyle>
          <a:p>
            <a:fld id="{CC78EB83-9349-426F-B126-78A4711E16C2}" type="datetimeFigureOut">
              <a:rPr lang="fa-IR" smtClean="0"/>
              <a:t>04/10/1443</a:t>
            </a:fld>
            <a:endParaRPr lang="fa-I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1" anchor="ctr"/>
          <a:lstStyle>
            <a:lvl1pPr algn="ctr">
              <a:defRPr sz="17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80060" y="11865188"/>
            <a:ext cx="2240280" cy="681566"/>
          </a:xfrm>
          <a:prstGeom prst="rect">
            <a:avLst/>
          </a:prstGeom>
        </p:spPr>
        <p:txBody>
          <a:bodyPr vert="horz" lIns="128016" tIns="64008" rIns="128016" bIns="64008" rtlCol="1" anchor="ctr"/>
          <a:lstStyle>
            <a:lvl1pPr algn="l">
              <a:defRPr sz="1700">
                <a:solidFill>
                  <a:schemeClr val="tx1">
                    <a:tint val="75000"/>
                  </a:schemeClr>
                </a:solidFill>
              </a:defRPr>
            </a:lvl1pPr>
          </a:lstStyle>
          <a:p>
            <a:fld id="{C661BD65-5E96-47CC-AC99-5B46D4CBC2AC}" type="slidenum">
              <a:rPr lang="fa-IR" smtClean="0"/>
              <a:t>‹#›</a:t>
            </a:fld>
            <a:endParaRPr lang="fa-IR"/>
          </a:p>
        </p:txBody>
      </p:sp>
    </p:spTree>
    <p:extLst>
      <p:ext uri="{BB962C8B-B14F-4D97-AF65-F5344CB8AC3E}">
        <p14:creationId xmlns:p14="http://schemas.microsoft.com/office/powerpoint/2010/main" val="4245681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1" eaLnBrk="1" latinLnBrk="0" hangingPunct="1">
        <a:spcBef>
          <a:spcPct val="0"/>
        </a:spcBef>
        <a:buNone/>
        <a:defRPr sz="6200" kern="1200">
          <a:solidFill>
            <a:schemeClr val="tx1"/>
          </a:solidFill>
          <a:latin typeface="+mj-lt"/>
          <a:ea typeface="+mj-ea"/>
          <a:cs typeface="+mj-cs"/>
        </a:defRPr>
      </a:lvl1pPr>
    </p:titleStyle>
    <p:bodyStyle>
      <a:lvl1pPr marL="480060" indent="-480060" algn="r" defTabSz="1280160" rtl="1"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r" defTabSz="1280160" rtl="1"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r" defTabSz="1280160" rtl="1"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r" defTabSz="128016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fa-IR"/>
      </a:defPPr>
      <a:lvl1pPr marL="0" algn="r" defTabSz="1280160" rtl="1" eaLnBrk="1" latinLnBrk="0" hangingPunct="1">
        <a:defRPr sz="2500" kern="1200">
          <a:solidFill>
            <a:schemeClr val="tx1"/>
          </a:solidFill>
          <a:latin typeface="+mn-lt"/>
          <a:ea typeface="+mn-ea"/>
          <a:cs typeface="+mn-cs"/>
        </a:defRPr>
      </a:lvl1pPr>
      <a:lvl2pPr marL="640080" algn="r" defTabSz="1280160" rtl="1" eaLnBrk="1" latinLnBrk="0" hangingPunct="1">
        <a:defRPr sz="2500" kern="1200">
          <a:solidFill>
            <a:schemeClr val="tx1"/>
          </a:solidFill>
          <a:latin typeface="+mn-lt"/>
          <a:ea typeface="+mn-ea"/>
          <a:cs typeface="+mn-cs"/>
        </a:defRPr>
      </a:lvl2pPr>
      <a:lvl3pPr marL="1280160" algn="r" defTabSz="1280160" rtl="1" eaLnBrk="1" latinLnBrk="0" hangingPunct="1">
        <a:defRPr sz="2500" kern="1200">
          <a:solidFill>
            <a:schemeClr val="tx1"/>
          </a:solidFill>
          <a:latin typeface="+mn-lt"/>
          <a:ea typeface="+mn-ea"/>
          <a:cs typeface="+mn-cs"/>
        </a:defRPr>
      </a:lvl3pPr>
      <a:lvl4pPr marL="1920240" algn="r" defTabSz="1280160" rtl="1" eaLnBrk="1" latinLnBrk="0" hangingPunct="1">
        <a:defRPr sz="2500" kern="1200">
          <a:solidFill>
            <a:schemeClr val="tx1"/>
          </a:solidFill>
          <a:latin typeface="+mn-lt"/>
          <a:ea typeface="+mn-ea"/>
          <a:cs typeface="+mn-cs"/>
        </a:defRPr>
      </a:lvl4pPr>
      <a:lvl5pPr marL="2560320" algn="r" defTabSz="1280160" rtl="1" eaLnBrk="1" latinLnBrk="0" hangingPunct="1">
        <a:defRPr sz="2500" kern="1200">
          <a:solidFill>
            <a:schemeClr val="tx1"/>
          </a:solidFill>
          <a:latin typeface="+mn-lt"/>
          <a:ea typeface="+mn-ea"/>
          <a:cs typeface="+mn-cs"/>
        </a:defRPr>
      </a:lvl5pPr>
      <a:lvl6pPr marL="3200400" algn="r" defTabSz="1280160" rtl="1" eaLnBrk="1" latinLnBrk="0" hangingPunct="1">
        <a:defRPr sz="2500" kern="1200">
          <a:solidFill>
            <a:schemeClr val="tx1"/>
          </a:solidFill>
          <a:latin typeface="+mn-lt"/>
          <a:ea typeface="+mn-ea"/>
          <a:cs typeface="+mn-cs"/>
        </a:defRPr>
      </a:lvl6pPr>
      <a:lvl7pPr marL="3840480" algn="r" defTabSz="1280160" rtl="1" eaLnBrk="1" latinLnBrk="0" hangingPunct="1">
        <a:defRPr sz="2500" kern="1200">
          <a:solidFill>
            <a:schemeClr val="tx1"/>
          </a:solidFill>
          <a:latin typeface="+mn-lt"/>
          <a:ea typeface="+mn-ea"/>
          <a:cs typeface="+mn-cs"/>
        </a:defRPr>
      </a:lvl7pPr>
      <a:lvl8pPr marL="4480560" algn="r" defTabSz="1280160" rtl="1" eaLnBrk="1" latinLnBrk="0" hangingPunct="1">
        <a:defRPr sz="2500" kern="1200">
          <a:solidFill>
            <a:schemeClr val="tx1"/>
          </a:solidFill>
          <a:latin typeface="+mn-lt"/>
          <a:ea typeface="+mn-ea"/>
          <a:cs typeface="+mn-cs"/>
        </a:defRPr>
      </a:lvl8pPr>
      <a:lvl9pPr marL="5120640" algn="r" defTabSz="1280160" rtl="1"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7746"/>
            <a:ext cx="10692109" cy="15120000"/>
          </a:xfrm>
          <a:prstGeom prst="rect">
            <a:avLst/>
          </a:prstGeom>
        </p:spPr>
      </p:pic>
      <p:sp>
        <p:nvSpPr>
          <p:cNvPr id="9" name="TextBox 8"/>
          <p:cNvSpPr txBox="1"/>
          <p:nvPr/>
        </p:nvSpPr>
        <p:spPr>
          <a:xfrm>
            <a:off x="1844342" y="4351774"/>
            <a:ext cx="8709830" cy="1261884"/>
          </a:xfrm>
          <a:prstGeom prst="rect">
            <a:avLst/>
          </a:prstGeom>
          <a:noFill/>
          <a:ln>
            <a:noFill/>
            <a:prstDash val="sysDot"/>
          </a:ln>
        </p:spPr>
        <p:txBody>
          <a:bodyPr wrap="square" rtlCol="1">
            <a:spAutoFit/>
          </a:bodyPr>
          <a:lstStyle/>
          <a:p>
            <a:r>
              <a:rPr lang="fa-IR" sz="1200" dirty="0">
                <a:cs typeface="B Nazanin" panose="00000400000000000000" pitchFamily="2" charset="-78"/>
              </a:rPr>
              <a:t>تا کنون اثر بخشی انواع گیاهان دارویی بر علائم بالینی و غیر بالینی سندرم تخمدان پلی کیستیک مورد </a:t>
            </a:r>
            <a:r>
              <a:rPr lang="fa-IR" sz="1200" dirty="0" smtClean="0">
                <a:cs typeface="B Nazanin" panose="00000400000000000000" pitchFamily="2" charset="-78"/>
              </a:rPr>
              <a:t>بررسی </a:t>
            </a:r>
            <a:r>
              <a:rPr lang="fa-IR" sz="1200" dirty="0">
                <a:cs typeface="B Nazanin" panose="00000400000000000000" pitchFamily="2" charset="-78"/>
              </a:rPr>
              <a:t>قرار گرفته است. مطالعه حاضر با هدف اثر بخشی عصاره هیدروالکلی </a:t>
            </a:r>
          </a:p>
          <a:p>
            <a:r>
              <a:rPr lang="fa-IR" sz="1200" dirty="0" smtClean="0">
                <a:cs typeface="B Nazanin" panose="00000400000000000000" pitchFamily="2" charset="-78"/>
              </a:rPr>
              <a:t>دانه </a:t>
            </a:r>
            <a:r>
              <a:rPr lang="fa-IR" sz="1200" dirty="0">
                <a:cs typeface="B Nazanin" panose="00000400000000000000" pitchFamily="2" charset="-78"/>
              </a:rPr>
              <a:t>چیا و تخم کدو تنبل بر سندرم تخمدان پلی کیستیک انجام شده </a:t>
            </a:r>
            <a:r>
              <a:rPr lang="fa-IR" sz="1200" dirty="0" smtClean="0">
                <a:cs typeface="B Nazanin" panose="00000400000000000000" pitchFamily="2" charset="-78"/>
              </a:rPr>
              <a:t>است. امروزه جهت </a:t>
            </a:r>
            <a:r>
              <a:rPr lang="fa-IR" sz="1200" dirty="0">
                <a:cs typeface="B Nazanin" panose="00000400000000000000" pitchFamily="2" charset="-78"/>
              </a:rPr>
              <a:t>درمان عوارض ناشی از این بیماری طیف گسترده ای از داروهای شیمیایی تجویز می </a:t>
            </a:r>
            <a:r>
              <a:rPr lang="fa-IR" sz="1200" dirty="0" smtClean="0">
                <a:cs typeface="B Nazanin" panose="00000400000000000000" pitchFamily="2" charset="-78"/>
              </a:rPr>
              <a:t>شود. همچنین به </a:t>
            </a:r>
            <a:r>
              <a:rPr lang="fa-IR" sz="1200" dirty="0">
                <a:cs typeface="B Nazanin" panose="00000400000000000000" pitchFamily="2" charset="-78"/>
              </a:rPr>
              <a:t>دلیل اثر بخشی داروهای گیاهی در کنار عوارض کم ان ها، تمایل به استفاده از داروهای گیاهی افزایش یافته </a:t>
            </a:r>
            <a:r>
              <a:rPr lang="fa-IR" sz="1200" dirty="0" smtClean="0">
                <a:cs typeface="B Nazanin" panose="00000400000000000000" pitchFamily="2" charset="-78"/>
              </a:rPr>
              <a:t>است.</a:t>
            </a:r>
            <a:r>
              <a:rPr lang="en-US" sz="1200" dirty="0" smtClean="0">
                <a:cs typeface="B Nazanin" panose="00000400000000000000" pitchFamily="2" charset="-78"/>
              </a:rPr>
              <a:t> </a:t>
            </a:r>
            <a:r>
              <a:rPr lang="fa-IR" sz="1200" dirty="0" smtClean="0">
                <a:cs typeface="B Nazanin" panose="00000400000000000000" pitchFamily="2" charset="-78"/>
              </a:rPr>
              <a:t>چاقی،</a:t>
            </a:r>
            <a:r>
              <a:rPr lang="en-US" sz="1200" dirty="0" smtClean="0">
                <a:cs typeface="B Nazanin" panose="00000400000000000000" pitchFamily="2" charset="-78"/>
              </a:rPr>
              <a:t> </a:t>
            </a:r>
            <a:r>
              <a:rPr lang="fa-IR" sz="1200" dirty="0" smtClean="0">
                <a:cs typeface="B Nazanin" panose="00000400000000000000" pitchFamily="2" charset="-78"/>
              </a:rPr>
              <a:t>افزایش سطح انسولین و افزایش سطح هورمون های مردانه که </a:t>
            </a:r>
            <a:r>
              <a:rPr lang="fa-IR" sz="1200" dirty="0">
                <a:cs typeface="B Nazanin" panose="00000400000000000000" pitchFamily="2" charset="-78"/>
              </a:rPr>
              <a:t>اغلب در </a:t>
            </a:r>
            <a:r>
              <a:rPr lang="en-US" sz="1200" dirty="0" smtClean="0">
                <a:cs typeface="B Nazanin" panose="00000400000000000000" pitchFamily="2" charset="-78"/>
              </a:rPr>
              <a:t> PCOS</a:t>
            </a:r>
            <a:r>
              <a:rPr lang="fa-IR" sz="1200" dirty="0" smtClean="0">
                <a:cs typeface="B Nazanin" panose="00000400000000000000" pitchFamily="2" charset="-78"/>
              </a:rPr>
              <a:t>مشاهده </a:t>
            </a:r>
            <a:r>
              <a:rPr lang="fa-IR" sz="1200" dirty="0">
                <a:cs typeface="B Nazanin" panose="00000400000000000000" pitchFamily="2" charset="-78"/>
              </a:rPr>
              <a:t>می </a:t>
            </a:r>
            <a:r>
              <a:rPr lang="fa-IR" sz="1200" dirty="0" smtClean="0">
                <a:cs typeface="B Nazanin" panose="00000400000000000000" pitchFamily="2" charset="-78"/>
              </a:rPr>
              <a:t>شود، </a:t>
            </a:r>
            <a:r>
              <a:rPr lang="fa-IR" sz="1200" dirty="0">
                <a:cs typeface="B Nazanin" panose="00000400000000000000" pitchFamily="2" charset="-78"/>
              </a:rPr>
              <a:t>به عنوان عوامل خطر بیماری های </a:t>
            </a:r>
            <a:r>
              <a:rPr lang="fa-IR" sz="1200" dirty="0" smtClean="0">
                <a:cs typeface="B Nazanin" panose="00000400000000000000" pitchFamily="2" charset="-78"/>
              </a:rPr>
              <a:t>قلبی</a:t>
            </a:r>
            <a:r>
              <a:rPr lang="en-US" sz="1200" dirty="0" smtClean="0">
                <a:cs typeface="B Nazanin" panose="00000400000000000000" pitchFamily="2" charset="-78"/>
              </a:rPr>
              <a:t> </a:t>
            </a:r>
            <a:r>
              <a:rPr lang="fa-IR" sz="1200" dirty="0" smtClean="0">
                <a:cs typeface="B Nazanin" panose="00000400000000000000" pitchFamily="2" charset="-78"/>
              </a:rPr>
              <a:t>عروقی </a:t>
            </a:r>
            <a:r>
              <a:rPr lang="fa-IR" sz="1200" dirty="0">
                <a:cs typeface="B Nazanin" panose="00000400000000000000" pitchFamily="2" charset="-78"/>
              </a:rPr>
              <a:t>و دیابت نوع 2 شناخته شده </a:t>
            </a:r>
            <a:r>
              <a:rPr lang="fa-IR" sz="1200" dirty="0" smtClean="0">
                <a:cs typeface="B Nazanin" panose="00000400000000000000" pitchFamily="2" charset="-78"/>
              </a:rPr>
              <a:t>اند. علت این </a:t>
            </a:r>
            <a:r>
              <a:rPr lang="fa-IR" sz="1200" dirty="0">
                <a:cs typeface="B Nazanin" panose="00000400000000000000" pitchFamily="2" charset="-78"/>
              </a:rPr>
              <a:t>بیماری هنوز به طور کامل شناخته نشده است، اما هر دو عامل ژنتیکی و عامل محیطی از جمله روش زندگی و تغذیه، نقش مهمی در </a:t>
            </a:r>
            <a:r>
              <a:rPr lang="fa-IR" sz="1200" dirty="0" smtClean="0">
                <a:cs typeface="B Nazanin" panose="00000400000000000000" pitchFamily="2" charset="-78"/>
              </a:rPr>
              <a:t>علت </a:t>
            </a:r>
            <a:r>
              <a:rPr lang="en-US" sz="1200" dirty="0" smtClean="0">
                <a:cs typeface="B Nazanin" panose="00000400000000000000" pitchFamily="2" charset="-78"/>
              </a:rPr>
              <a:t> PCOS</a:t>
            </a:r>
            <a:r>
              <a:rPr lang="fa-IR" sz="1200" dirty="0" smtClean="0">
                <a:cs typeface="B Nazanin" panose="00000400000000000000" pitchFamily="2" charset="-78"/>
              </a:rPr>
              <a:t>ایفا </a:t>
            </a:r>
            <a:r>
              <a:rPr lang="fa-IR" sz="1200" dirty="0">
                <a:cs typeface="B Nazanin" panose="00000400000000000000" pitchFamily="2" charset="-78"/>
              </a:rPr>
              <a:t>می کنند.</a:t>
            </a:r>
          </a:p>
          <a:p>
            <a:endParaRPr lang="fa-IR" sz="1600" dirty="0"/>
          </a:p>
        </p:txBody>
      </p:sp>
      <p:sp>
        <p:nvSpPr>
          <p:cNvPr id="11" name="TextBox 10"/>
          <p:cNvSpPr txBox="1"/>
          <p:nvPr/>
        </p:nvSpPr>
        <p:spPr>
          <a:xfrm>
            <a:off x="3842707" y="1821945"/>
            <a:ext cx="6718533" cy="1954381"/>
          </a:xfrm>
          <a:prstGeom prst="rect">
            <a:avLst/>
          </a:prstGeom>
          <a:noFill/>
          <a:ln>
            <a:noFill/>
            <a:prstDash val="sysDot"/>
          </a:ln>
        </p:spPr>
        <p:txBody>
          <a:bodyPr wrap="square" rtlCol="1">
            <a:spAutoFit/>
          </a:bodyPr>
          <a:lstStyle/>
          <a:p>
            <a:r>
              <a:rPr lang="fa-IR" sz="1100" dirty="0">
                <a:cs typeface="B Nazanin" panose="00000400000000000000" pitchFamily="2" charset="-78"/>
              </a:rPr>
              <a:t>سندرم تخمدان پلی کیستیک </a:t>
            </a:r>
            <a:r>
              <a:rPr lang="en-US" sz="1100" dirty="0">
                <a:cs typeface="B Nazanin" panose="00000400000000000000" pitchFamily="2" charset="-78"/>
              </a:rPr>
              <a:t> </a:t>
            </a:r>
            <a:r>
              <a:rPr lang="en-US" sz="1100" dirty="0" smtClean="0">
                <a:cs typeface="B Nazanin" panose="00000400000000000000" pitchFamily="2" charset="-78"/>
              </a:rPr>
              <a:t>(PCOS)</a:t>
            </a:r>
            <a:r>
              <a:rPr lang="fa-IR" sz="1100" dirty="0" smtClean="0">
                <a:cs typeface="B Nazanin" panose="00000400000000000000" pitchFamily="2" charset="-78"/>
              </a:rPr>
              <a:t>شایع </a:t>
            </a:r>
            <a:r>
              <a:rPr lang="fa-IR" sz="1100" dirty="0">
                <a:cs typeface="B Nazanin" panose="00000400000000000000" pitchFamily="2" charset="-78"/>
              </a:rPr>
              <a:t>ترین اختلال غدد درون ریز میان دختران در سنین باروری و شایع </a:t>
            </a:r>
            <a:r>
              <a:rPr lang="fa-IR" sz="1100" dirty="0" smtClean="0">
                <a:cs typeface="B Nazanin" panose="00000400000000000000" pitchFamily="2" charset="-78"/>
              </a:rPr>
              <a:t>ترین علت</a:t>
            </a:r>
          </a:p>
          <a:p>
            <a:r>
              <a:rPr lang="fa-IR" sz="1100" dirty="0" smtClean="0">
                <a:cs typeface="B Nazanin" panose="00000400000000000000" pitchFamily="2" charset="-78"/>
              </a:rPr>
              <a:t>ناباروری </a:t>
            </a:r>
            <a:r>
              <a:rPr lang="fa-IR" sz="1100" dirty="0">
                <a:cs typeface="B Nazanin" panose="00000400000000000000" pitchFamily="2" charset="-78"/>
              </a:rPr>
              <a:t>ناشی از عدم تخمک گذاری است</a:t>
            </a:r>
            <a:r>
              <a:rPr lang="fa-IR" sz="1100" dirty="0" smtClean="0">
                <a:cs typeface="B Nazanin" panose="00000400000000000000" pitchFamily="2" charset="-78"/>
              </a:rPr>
              <a:t>.</a:t>
            </a:r>
            <a:r>
              <a:rPr lang="en-US" sz="1100" dirty="0" smtClean="0">
                <a:cs typeface="B Nazanin" panose="00000400000000000000" pitchFamily="2" charset="-78"/>
              </a:rPr>
              <a:t> </a:t>
            </a:r>
            <a:r>
              <a:rPr lang="fa-IR" sz="1100" dirty="0" smtClean="0">
                <a:cs typeface="B Nazanin" panose="00000400000000000000" pitchFamily="2" charset="-78"/>
              </a:rPr>
              <a:t>منشا احتمالی </a:t>
            </a:r>
            <a:r>
              <a:rPr lang="en-US" sz="1100" dirty="0" smtClean="0">
                <a:cs typeface="B Nazanin" panose="00000400000000000000" pitchFamily="2" charset="-78"/>
              </a:rPr>
              <a:t> PCOS</a:t>
            </a:r>
            <a:r>
              <a:rPr lang="fa-IR" sz="1100" dirty="0" smtClean="0">
                <a:cs typeface="B Nazanin" panose="00000400000000000000" pitchFamily="2" charset="-78"/>
              </a:rPr>
              <a:t>ژنتیکی </a:t>
            </a:r>
            <a:r>
              <a:rPr lang="fa-IR" sz="1100" dirty="0">
                <a:cs typeface="B Nazanin" panose="00000400000000000000" pitchFamily="2" charset="-78"/>
              </a:rPr>
              <a:t>است که متاثر از عوامل محیطی </a:t>
            </a:r>
            <a:r>
              <a:rPr lang="fa-IR" sz="1100" dirty="0" smtClean="0">
                <a:cs typeface="B Nazanin" panose="00000400000000000000" pitchFamily="2" charset="-78"/>
              </a:rPr>
              <a:t>شامل رژیم غذایی، </a:t>
            </a:r>
          </a:p>
          <a:p>
            <a:r>
              <a:rPr lang="fa-IR" sz="1100" smtClean="0">
                <a:cs typeface="B Nazanin" panose="00000400000000000000" pitchFamily="2" charset="-78"/>
              </a:rPr>
              <a:t>سبک</a:t>
            </a:r>
            <a:r>
              <a:rPr lang="fa-IR" sz="1100" dirty="0">
                <a:cs typeface="B Nazanin" panose="00000400000000000000" pitchFamily="2" charset="-78"/>
              </a:rPr>
              <a:t> </a:t>
            </a:r>
            <a:r>
              <a:rPr lang="fa-IR" sz="1100" smtClean="0">
                <a:cs typeface="B Nazanin" panose="00000400000000000000" pitchFamily="2" charset="-78"/>
              </a:rPr>
              <a:t>زندگی </a:t>
            </a:r>
            <a:r>
              <a:rPr lang="fa-IR" sz="1100" dirty="0">
                <a:cs typeface="B Nazanin" panose="00000400000000000000" pitchFamily="2" charset="-78"/>
              </a:rPr>
              <a:t>و وضعیت اجتماعی می باشد. </a:t>
            </a:r>
            <a:r>
              <a:rPr lang="fa-IR" sz="1100" dirty="0" smtClean="0">
                <a:cs typeface="B Nazanin" panose="00000400000000000000" pitchFamily="2" charset="-78"/>
              </a:rPr>
              <a:t>بحث </a:t>
            </a:r>
            <a:r>
              <a:rPr lang="fa-IR" sz="1100" dirty="0">
                <a:cs typeface="B Nazanin" panose="00000400000000000000" pitchFamily="2" charset="-78"/>
              </a:rPr>
              <a:t>های زیادی درباره معیارهای </a:t>
            </a:r>
            <a:r>
              <a:rPr lang="fa-IR" sz="1100" dirty="0" smtClean="0">
                <a:cs typeface="B Nazanin" panose="00000400000000000000" pitchFamily="2" charset="-78"/>
              </a:rPr>
              <a:t>تشخیص</a:t>
            </a:r>
            <a:r>
              <a:rPr lang="en-US" sz="1100" dirty="0" smtClean="0">
                <a:cs typeface="B Nazanin" panose="00000400000000000000" pitchFamily="2" charset="-78"/>
              </a:rPr>
              <a:t> PCOS </a:t>
            </a:r>
            <a:r>
              <a:rPr lang="fa-IR" sz="1100" dirty="0" smtClean="0">
                <a:cs typeface="B Nazanin" panose="00000400000000000000" pitchFamily="2" charset="-78"/>
              </a:rPr>
              <a:t>وجود </a:t>
            </a:r>
            <a:r>
              <a:rPr lang="fa-IR" sz="1100" dirty="0">
                <a:cs typeface="B Nazanin" panose="00000400000000000000" pitchFamily="2" charset="-78"/>
              </a:rPr>
              <a:t>دارد. مهم ترین </a:t>
            </a:r>
            <a:r>
              <a:rPr lang="fa-IR" sz="1100" dirty="0" smtClean="0">
                <a:cs typeface="B Nazanin" panose="00000400000000000000" pitchFamily="2" charset="-78"/>
              </a:rPr>
              <a:t>این معیار </a:t>
            </a:r>
            <a:r>
              <a:rPr lang="fa-IR" sz="1100" dirty="0">
                <a:cs typeface="B Nazanin" panose="00000400000000000000" pitchFamily="2" charset="-78"/>
              </a:rPr>
              <a:t>ها شامل </a:t>
            </a:r>
            <a:endParaRPr lang="fa-IR" sz="1100" dirty="0" smtClean="0">
              <a:cs typeface="B Nazanin" panose="00000400000000000000" pitchFamily="2" charset="-78"/>
            </a:endParaRPr>
          </a:p>
          <a:p>
            <a:r>
              <a:rPr lang="fa-IR" sz="1100" dirty="0" smtClean="0">
                <a:cs typeface="B Nazanin" panose="00000400000000000000" pitchFamily="2" charset="-78"/>
              </a:rPr>
              <a:t>1- </a:t>
            </a:r>
            <a:r>
              <a:rPr lang="fa-IR" sz="1100" dirty="0">
                <a:cs typeface="B Nazanin" panose="00000400000000000000" pitchFamily="2" charset="-78"/>
              </a:rPr>
              <a:t>یافته های سونوگرافی و اثبات وجود </a:t>
            </a:r>
            <a:r>
              <a:rPr lang="en-US" sz="1100" dirty="0" smtClean="0">
                <a:cs typeface="B Nazanin" panose="00000400000000000000" pitchFamily="2" charset="-78"/>
              </a:rPr>
              <a:t> PCOS</a:t>
            </a:r>
            <a:r>
              <a:rPr lang="fa-IR" sz="1100" dirty="0" smtClean="0">
                <a:cs typeface="B Nazanin" panose="00000400000000000000" pitchFamily="2" charset="-78"/>
              </a:rPr>
              <a:t>2-علائم </a:t>
            </a:r>
            <a:r>
              <a:rPr lang="fa-IR" sz="1100" dirty="0">
                <a:cs typeface="B Nazanin" panose="00000400000000000000" pitchFamily="2" charset="-78"/>
              </a:rPr>
              <a:t>بیوشیمیایی و بالینی </a:t>
            </a:r>
            <a:r>
              <a:rPr lang="fa-IR" sz="1100" dirty="0" smtClean="0">
                <a:cs typeface="B Nazanin" panose="00000400000000000000" pitchFamily="2" charset="-78"/>
              </a:rPr>
              <a:t>(پرمویی</a:t>
            </a:r>
            <a:r>
              <a:rPr lang="fa-IR" sz="1100" dirty="0">
                <a:cs typeface="B Nazanin" panose="00000400000000000000" pitchFamily="2" charset="-78"/>
              </a:rPr>
              <a:t>، </a:t>
            </a:r>
            <a:r>
              <a:rPr lang="fa-IR" sz="1100" dirty="0" smtClean="0">
                <a:cs typeface="B Nazanin" panose="00000400000000000000" pitchFamily="2" charset="-78"/>
              </a:rPr>
              <a:t>اکنه، طاسی </a:t>
            </a:r>
            <a:r>
              <a:rPr lang="fa-IR" sz="1100" dirty="0">
                <a:cs typeface="B Nazanin" panose="00000400000000000000" pitchFamily="2" charset="-78"/>
              </a:rPr>
              <a:t>مدل </a:t>
            </a:r>
            <a:r>
              <a:rPr lang="fa-IR" sz="1100" dirty="0" smtClean="0">
                <a:cs typeface="B Nazanin" panose="00000400000000000000" pitchFamily="2" charset="-78"/>
              </a:rPr>
              <a:t>مردانه، افزایش تستوسترون </a:t>
            </a:r>
            <a:r>
              <a:rPr lang="fa-IR" sz="1100" dirty="0">
                <a:cs typeface="B Nazanin" panose="00000400000000000000" pitchFamily="2" charset="-78"/>
              </a:rPr>
              <a:t>و... </a:t>
            </a:r>
            <a:endParaRPr lang="fa-IR" sz="1100" dirty="0" smtClean="0">
              <a:cs typeface="B Nazanin" panose="00000400000000000000" pitchFamily="2" charset="-78"/>
            </a:endParaRPr>
          </a:p>
          <a:p>
            <a:r>
              <a:rPr lang="fa-IR" sz="1100" dirty="0" smtClean="0">
                <a:cs typeface="B Nazanin" panose="00000400000000000000" pitchFamily="2" charset="-78"/>
              </a:rPr>
              <a:t>می </a:t>
            </a:r>
            <a:r>
              <a:rPr lang="fa-IR" sz="1100" dirty="0">
                <a:cs typeface="B Nazanin" panose="00000400000000000000" pitchFamily="2" charset="-78"/>
              </a:rPr>
              <a:t>باشد</a:t>
            </a:r>
            <a:r>
              <a:rPr lang="fa-IR" sz="1100" dirty="0" smtClean="0">
                <a:cs typeface="B Nazanin" panose="00000400000000000000" pitchFamily="2" charset="-78"/>
              </a:rPr>
              <a:t>).</a:t>
            </a:r>
            <a:r>
              <a:rPr lang="fa-IR" sz="1100" dirty="0">
                <a:cs typeface="B Nazanin" panose="00000400000000000000" pitchFamily="2" charset="-78"/>
              </a:rPr>
              <a:t> </a:t>
            </a:r>
            <a:r>
              <a:rPr lang="fa-IR" sz="1100" dirty="0" smtClean="0">
                <a:cs typeface="B Nazanin" panose="00000400000000000000" pitchFamily="2" charset="-78"/>
              </a:rPr>
              <a:t>در </a:t>
            </a:r>
            <a:r>
              <a:rPr lang="fa-IR" sz="1100" dirty="0">
                <a:cs typeface="B Nazanin" panose="00000400000000000000" pitchFamily="2" charset="-78"/>
              </a:rPr>
              <a:t>طب سنتی توجه خاصی به استفاده از گیاهان دارویی وجود دارد و اثرات مفید و ارزنده برخی از گیاهان </a:t>
            </a:r>
            <a:r>
              <a:rPr lang="fa-IR" sz="1100" dirty="0" smtClean="0">
                <a:cs typeface="B Nazanin" panose="00000400000000000000" pitchFamily="2" charset="-78"/>
              </a:rPr>
              <a:t>مشخص شده </a:t>
            </a:r>
            <a:r>
              <a:rPr lang="fa-IR" sz="1100" dirty="0">
                <a:cs typeface="B Nazanin" panose="00000400000000000000" pitchFamily="2" charset="-78"/>
              </a:rPr>
              <a:t>است. </a:t>
            </a:r>
            <a:endParaRPr lang="fa-IR" sz="1100" dirty="0" smtClean="0">
              <a:cs typeface="B Nazanin" panose="00000400000000000000" pitchFamily="2" charset="-78"/>
            </a:endParaRPr>
          </a:p>
          <a:p>
            <a:r>
              <a:rPr lang="fa-IR" sz="1100" dirty="0" smtClean="0">
                <a:cs typeface="B Nazanin" panose="00000400000000000000" pitchFamily="2" charset="-78"/>
              </a:rPr>
              <a:t>فیتواستروژن ها گروه </a:t>
            </a:r>
            <a:r>
              <a:rPr lang="fa-IR" sz="1100" dirty="0">
                <a:cs typeface="B Nazanin" panose="00000400000000000000" pitchFamily="2" charset="-78"/>
              </a:rPr>
              <a:t>متنوعی از ترکیبات گیاهی هستند که از نظر ساختاری یا عملکردی استروژن های پستانداران را تقلید می کنند و مزایای </a:t>
            </a:r>
            <a:endParaRPr lang="fa-IR" sz="1100" dirty="0" smtClean="0">
              <a:cs typeface="B Nazanin" panose="00000400000000000000" pitchFamily="2" charset="-78"/>
            </a:endParaRPr>
          </a:p>
          <a:p>
            <a:r>
              <a:rPr lang="fa-IR" sz="1100" dirty="0" smtClean="0">
                <a:cs typeface="B Nazanin" panose="00000400000000000000" pitchFamily="2" charset="-78"/>
              </a:rPr>
              <a:t>بالقوه </a:t>
            </a:r>
            <a:r>
              <a:rPr lang="fa-IR" sz="1100" dirty="0">
                <a:cs typeface="B Nazanin" panose="00000400000000000000" pitchFamily="2" charset="-78"/>
              </a:rPr>
              <a:t>ای برای سلامت انسان نشان می </a:t>
            </a:r>
            <a:r>
              <a:rPr lang="fa-IR" sz="1100" dirty="0" smtClean="0">
                <a:cs typeface="B Nazanin" panose="00000400000000000000" pitchFamily="2" charset="-78"/>
              </a:rPr>
              <a:t>دهند. تخم </a:t>
            </a:r>
            <a:r>
              <a:rPr lang="fa-IR" sz="1100" dirty="0">
                <a:cs typeface="B Nazanin" panose="00000400000000000000" pitchFamily="2" charset="-78"/>
              </a:rPr>
              <a:t>کدو تنبل سرشار از فیتو استروژن است که افزایش دهنده لیپوپروتئین با چگالی </a:t>
            </a:r>
            <a:r>
              <a:rPr lang="fa-IR" sz="1100" dirty="0" smtClean="0">
                <a:cs typeface="B Nazanin" panose="00000400000000000000" pitchFamily="2" charset="-78"/>
              </a:rPr>
              <a:t>بالا (</a:t>
            </a:r>
            <a:r>
              <a:rPr lang="en-US" sz="1100" dirty="0" smtClean="0">
                <a:cs typeface="B Nazanin" panose="00000400000000000000" pitchFamily="2" charset="-78"/>
              </a:rPr>
              <a:t>HDL</a:t>
            </a:r>
            <a:r>
              <a:rPr lang="fa-IR" sz="1100" dirty="0" smtClean="0">
                <a:cs typeface="B Nazanin" panose="00000400000000000000" pitchFamily="2" charset="-78"/>
              </a:rPr>
              <a:t>)</a:t>
            </a:r>
            <a:r>
              <a:rPr lang="en-US" sz="1100" dirty="0" smtClean="0">
                <a:cs typeface="B Nazanin" panose="00000400000000000000" pitchFamily="2" charset="-78"/>
              </a:rPr>
              <a:t> </a:t>
            </a:r>
            <a:r>
              <a:rPr lang="fa-IR" sz="1100" dirty="0" smtClean="0">
                <a:cs typeface="B Nazanin" panose="00000400000000000000" pitchFamily="2" charset="-78"/>
              </a:rPr>
              <a:t>و </a:t>
            </a:r>
            <a:r>
              <a:rPr lang="fa-IR" sz="1100" dirty="0">
                <a:cs typeface="B Nazanin" panose="00000400000000000000" pitchFamily="2" charset="-78"/>
              </a:rPr>
              <a:t>کلسترول خوب بوده </a:t>
            </a:r>
            <a:r>
              <a:rPr lang="fa-IR" sz="1100" dirty="0" smtClean="0">
                <a:cs typeface="B Nazanin" panose="00000400000000000000" pitchFamily="2" charset="-78"/>
              </a:rPr>
              <a:t>و در </a:t>
            </a:r>
            <a:r>
              <a:rPr lang="fa-IR" sz="1100" dirty="0">
                <a:cs typeface="B Nazanin" panose="00000400000000000000" pitchFamily="2" charset="-78"/>
              </a:rPr>
              <a:t>کاهش فشار خون موثر است. همچنین این گیاه سرشار از </a:t>
            </a:r>
            <a:r>
              <a:rPr lang="fa-IR" sz="1100" dirty="0" smtClean="0">
                <a:cs typeface="B Nazanin" panose="00000400000000000000" pitchFamily="2" charset="-78"/>
              </a:rPr>
              <a:t>آنتی </a:t>
            </a:r>
            <a:r>
              <a:rPr lang="fa-IR" sz="1100" dirty="0">
                <a:cs typeface="B Nazanin" panose="00000400000000000000" pitchFamily="2" charset="-78"/>
              </a:rPr>
              <a:t>اکسیدان های ضدالتهاب بوده و در بهبود خلق و خو و کاهش افسردگی مفید </a:t>
            </a:r>
            <a:r>
              <a:rPr lang="fa-IR" sz="1100" dirty="0" smtClean="0">
                <a:cs typeface="B Nazanin" panose="00000400000000000000" pitchFamily="2" charset="-78"/>
              </a:rPr>
              <a:t>است. دانه </a:t>
            </a:r>
            <a:r>
              <a:rPr lang="fa-IR" sz="1100" dirty="0">
                <a:cs typeface="B Nazanin" panose="00000400000000000000" pitchFamily="2" charset="-78"/>
              </a:rPr>
              <a:t>کدو تنبل با تعدیل هورمون ها در کاهش علائم یائسگی و همچنین به اختلالات هورمونی کمک می کند</a:t>
            </a:r>
            <a:r>
              <a:rPr lang="fa-IR" sz="1100" dirty="0" smtClean="0">
                <a:cs typeface="B Nazanin" panose="00000400000000000000" pitchFamily="2" charset="-78"/>
              </a:rPr>
              <a:t>.</a:t>
            </a:r>
            <a:r>
              <a:rPr lang="en-US" sz="1100" dirty="0" smtClean="0">
                <a:cs typeface="B Nazanin" panose="00000400000000000000" pitchFamily="2" charset="-78"/>
              </a:rPr>
              <a:t> </a:t>
            </a:r>
            <a:r>
              <a:rPr lang="fa-IR" sz="1100" dirty="0">
                <a:cs typeface="B Nazanin" panose="00000400000000000000" pitchFamily="2" charset="-78"/>
              </a:rPr>
              <a:t>چیا </a:t>
            </a:r>
            <a:r>
              <a:rPr lang="fa-IR" sz="1100" dirty="0" smtClean="0">
                <a:cs typeface="B Nazanin" panose="00000400000000000000" pitchFamily="2" charset="-78"/>
              </a:rPr>
              <a:t>گیاهی </a:t>
            </a:r>
            <a:r>
              <a:rPr lang="fa-IR" sz="1100" dirty="0">
                <a:cs typeface="B Nazanin" panose="00000400000000000000" pitchFamily="2" charset="-78"/>
              </a:rPr>
              <a:t>یک‌ساله، از سرده مریم گلی و خانواده نعناعیان </a:t>
            </a:r>
            <a:r>
              <a:rPr lang="fa-IR" sz="1100" dirty="0" smtClean="0">
                <a:cs typeface="B Nazanin" panose="00000400000000000000" pitchFamily="2" charset="-78"/>
              </a:rPr>
              <a:t>است. یکی </a:t>
            </a:r>
            <a:r>
              <a:rPr lang="fa-IR" sz="1100" dirty="0">
                <a:cs typeface="B Nazanin" panose="00000400000000000000" pitchFamily="2" charset="-78"/>
              </a:rPr>
              <a:t>از این ترکیبات </a:t>
            </a:r>
            <a:r>
              <a:rPr lang="fa-IR" sz="1100" dirty="0" smtClean="0">
                <a:cs typeface="B Nazanin" panose="00000400000000000000" pitchFamily="2" charset="-78"/>
              </a:rPr>
              <a:t>غذایی موجود </a:t>
            </a:r>
            <a:r>
              <a:rPr lang="fa-IR" sz="1100" dirty="0">
                <a:cs typeface="B Nazanin" panose="00000400000000000000" pitchFamily="2" charset="-78"/>
              </a:rPr>
              <a:t>در دانه چیا </a:t>
            </a:r>
            <a:r>
              <a:rPr lang="fa-IR" sz="1100" dirty="0" smtClean="0">
                <a:cs typeface="B Nazanin" panose="00000400000000000000" pitchFamily="2" charset="-78"/>
              </a:rPr>
              <a:t>فیتواستروژن </a:t>
            </a:r>
            <a:r>
              <a:rPr lang="fa-IR" sz="1100" dirty="0">
                <a:cs typeface="B Nazanin" panose="00000400000000000000" pitchFamily="2" charset="-78"/>
              </a:rPr>
              <a:t>است. </a:t>
            </a:r>
            <a:r>
              <a:rPr lang="fa-IR" sz="1100" dirty="0" smtClean="0">
                <a:cs typeface="B Nazanin" panose="00000400000000000000" pitchFamily="2" charset="-78"/>
              </a:rPr>
              <a:t>فیتواستروژن ها </a:t>
            </a:r>
            <a:r>
              <a:rPr lang="fa-IR" sz="1100" dirty="0">
                <a:cs typeface="B Nazanin" panose="00000400000000000000" pitchFamily="2" charset="-78"/>
              </a:rPr>
              <a:t>از نظر </a:t>
            </a:r>
            <a:r>
              <a:rPr lang="fa-IR" sz="1100" dirty="0" smtClean="0">
                <a:cs typeface="B Nazanin" panose="00000400000000000000" pitchFamily="2" charset="-78"/>
              </a:rPr>
              <a:t>شیمیایی، ساختاری </a:t>
            </a:r>
            <a:r>
              <a:rPr lang="fa-IR" sz="1100" dirty="0">
                <a:cs typeface="B Nazanin" panose="00000400000000000000" pitchFamily="2" charset="-78"/>
              </a:rPr>
              <a:t>و عملکردی مشابه استروژن </a:t>
            </a:r>
            <a:r>
              <a:rPr lang="fa-IR" sz="1100" dirty="0" smtClean="0">
                <a:cs typeface="B Nazanin" panose="00000400000000000000" pitchFamily="2" charset="-78"/>
              </a:rPr>
              <a:t>هستند. فیتواستروژن </a:t>
            </a:r>
            <a:r>
              <a:rPr lang="fa-IR" sz="1100" dirty="0">
                <a:cs typeface="B Nazanin" panose="00000400000000000000" pitchFamily="2" charset="-78"/>
              </a:rPr>
              <a:t>ها توانایی منحصر به فردی برای جایگزینی استروژن در افراد مسن مبتلا به بیماری آلزایمر و سطوح استروژن ضعیف دارند.</a:t>
            </a:r>
          </a:p>
        </p:txBody>
      </p:sp>
      <p:sp>
        <p:nvSpPr>
          <p:cNvPr id="16" name="TextBox 15"/>
          <p:cNvSpPr txBox="1"/>
          <p:nvPr/>
        </p:nvSpPr>
        <p:spPr>
          <a:xfrm>
            <a:off x="746470" y="6760840"/>
            <a:ext cx="4507858" cy="1015663"/>
          </a:xfrm>
          <a:prstGeom prst="rect">
            <a:avLst/>
          </a:prstGeom>
          <a:noFill/>
          <a:ln>
            <a:noFill/>
            <a:prstDash val="sysDot"/>
          </a:ln>
        </p:spPr>
        <p:txBody>
          <a:bodyPr wrap="square" rtlCol="1">
            <a:spAutoFit/>
          </a:bodyPr>
          <a:lstStyle/>
          <a:p>
            <a:r>
              <a:rPr lang="fa-IR" sz="1200" dirty="0">
                <a:solidFill>
                  <a:schemeClr val="bg1"/>
                </a:solidFill>
                <a:cs typeface="B Nazanin" panose="00000400000000000000" pitchFamily="2" charset="-78"/>
              </a:rPr>
              <a:t> این پژوهش برای درمان </a:t>
            </a:r>
            <a:r>
              <a:rPr lang="en-US" sz="1200" dirty="0" smtClean="0">
                <a:solidFill>
                  <a:schemeClr val="bg1"/>
                </a:solidFill>
                <a:cs typeface="B Nazanin" panose="00000400000000000000" pitchFamily="2" charset="-78"/>
              </a:rPr>
              <a:t> PCOS</a:t>
            </a:r>
            <a:r>
              <a:rPr lang="fa-IR" sz="1200" dirty="0" smtClean="0">
                <a:solidFill>
                  <a:schemeClr val="bg1"/>
                </a:solidFill>
                <a:cs typeface="B Nazanin" panose="00000400000000000000" pitchFamily="2" charset="-78"/>
              </a:rPr>
              <a:t>ناشی </a:t>
            </a:r>
            <a:r>
              <a:rPr lang="fa-IR" sz="1200" dirty="0">
                <a:solidFill>
                  <a:schemeClr val="bg1"/>
                </a:solidFill>
                <a:cs typeface="B Nazanin" panose="00000400000000000000" pitchFamily="2" charset="-78"/>
              </a:rPr>
              <a:t>از عدم تعادل استروژن خون از فیتواستروژن ها استفاده کرده </a:t>
            </a:r>
            <a:r>
              <a:rPr lang="fa-IR" sz="1200" dirty="0" smtClean="0">
                <a:solidFill>
                  <a:schemeClr val="bg1"/>
                </a:solidFill>
                <a:cs typeface="B Nazanin" panose="00000400000000000000" pitchFamily="2" charset="-78"/>
              </a:rPr>
              <a:t>ایم.</a:t>
            </a:r>
            <a:r>
              <a:rPr lang="en-US" sz="1200" dirty="0" smtClean="0">
                <a:solidFill>
                  <a:schemeClr val="bg1"/>
                </a:solidFill>
                <a:cs typeface="B Nazanin" panose="00000400000000000000" pitchFamily="2" charset="-78"/>
              </a:rPr>
              <a:t> </a:t>
            </a:r>
            <a:r>
              <a:rPr lang="fa-IR" sz="1200" dirty="0" smtClean="0">
                <a:solidFill>
                  <a:schemeClr val="bg1"/>
                </a:solidFill>
                <a:cs typeface="B Nazanin" panose="00000400000000000000" pitchFamily="2" charset="-78"/>
              </a:rPr>
              <a:t>از </a:t>
            </a:r>
            <a:r>
              <a:rPr lang="fa-IR" sz="1200" dirty="0">
                <a:solidFill>
                  <a:schemeClr val="bg1"/>
                </a:solidFill>
                <a:cs typeface="B Nazanin" panose="00000400000000000000" pitchFamily="2" charset="-78"/>
              </a:rPr>
              <a:t>مناسب ترین فیتواستروژن ها </a:t>
            </a:r>
            <a:r>
              <a:rPr lang="fa-IR" sz="1200" dirty="0" smtClean="0">
                <a:solidFill>
                  <a:schemeClr val="bg1"/>
                </a:solidFill>
                <a:cs typeface="B Nazanin" panose="00000400000000000000" pitchFamily="2" charset="-78"/>
              </a:rPr>
              <a:t>در این </a:t>
            </a:r>
            <a:r>
              <a:rPr lang="fa-IR" sz="1200" dirty="0">
                <a:solidFill>
                  <a:schemeClr val="bg1"/>
                </a:solidFill>
                <a:cs typeface="B Nazanin" panose="00000400000000000000" pitchFamily="2" charset="-78"/>
              </a:rPr>
              <a:t>تحقیق </a:t>
            </a:r>
            <a:r>
              <a:rPr lang="fa-IR" sz="1200" dirty="0" smtClean="0">
                <a:solidFill>
                  <a:schemeClr val="bg1"/>
                </a:solidFill>
                <a:cs typeface="B Nazanin" panose="00000400000000000000" pitchFamily="2" charset="-78"/>
              </a:rPr>
              <a:t>تخم </a:t>
            </a:r>
            <a:r>
              <a:rPr lang="fa-IR" sz="1200" dirty="0">
                <a:solidFill>
                  <a:schemeClr val="bg1"/>
                </a:solidFill>
                <a:cs typeface="B Nazanin" panose="00000400000000000000" pitchFamily="2" charset="-78"/>
              </a:rPr>
              <a:t>کدو تنبل و دانه چیا هستند.  ابتدا از دانه کدو تنبل و دانه چیا عصاره هیدروالکلی </a:t>
            </a:r>
            <a:r>
              <a:rPr lang="fa-IR" sz="1200" dirty="0" smtClean="0">
                <a:solidFill>
                  <a:schemeClr val="bg1"/>
                </a:solidFill>
                <a:cs typeface="B Nazanin" panose="00000400000000000000" pitchFamily="2" charset="-78"/>
              </a:rPr>
              <a:t>تهیه </a:t>
            </a:r>
            <a:r>
              <a:rPr lang="fa-IR" sz="1200" dirty="0">
                <a:solidFill>
                  <a:schemeClr val="bg1"/>
                </a:solidFill>
                <a:cs typeface="B Nazanin" panose="00000400000000000000" pitchFamily="2" charset="-78"/>
              </a:rPr>
              <a:t>و سپس به موش ها با دوز مشخص تزریق کردیم و در آخر با استفاده از سونوگرافی و آزمایش خون تغییر میزان استروژن خون در موش ها را سنجیدیم.</a:t>
            </a:r>
          </a:p>
        </p:txBody>
      </p:sp>
      <p:sp>
        <p:nvSpPr>
          <p:cNvPr id="17" name="TextBox 16"/>
          <p:cNvSpPr txBox="1"/>
          <p:nvPr/>
        </p:nvSpPr>
        <p:spPr>
          <a:xfrm>
            <a:off x="6312768" y="6820196"/>
            <a:ext cx="3272434" cy="4043158"/>
          </a:xfrm>
          <a:prstGeom prst="rect">
            <a:avLst/>
          </a:prstGeom>
          <a:noFill/>
          <a:ln>
            <a:noFill/>
            <a:prstDash val="sysDot"/>
          </a:ln>
        </p:spPr>
        <p:txBody>
          <a:bodyPr wrap="square" rtlCol="1">
            <a:spAutoFit/>
          </a:bodyPr>
          <a:lstStyle/>
          <a:p>
            <a:pPr>
              <a:lnSpc>
                <a:spcPct val="115000"/>
              </a:lnSpc>
              <a:spcAft>
                <a:spcPts val="1000"/>
              </a:spcAft>
            </a:pPr>
            <a:r>
              <a:rPr lang="fa-IR" sz="1200" dirty="0">
                <a:latin typeface="Bnazanin"/>
                <a:ea typeface="Calibri" panose="020F0502020204030204" pitchFamily="34" charset="0"/>
                <a:cs typeface="B Nazanin" panose="00000400000000000000" pitchFamily="2" charset="-78"/>
              </a:rPr>
              <a:t>براساس تصاویر پاتولوژی بافت تخمدان مشخص گردید </a:t>
            </a:r>
            <a:r>
              <a:rPr lang="fa-IR" sz="1200" dirty="0" smtClean="0">
                <a:latin typeface="Bnazanin"/>
                <a:ea typeface="Calibri" panose="020F0502020204030204" pitchFamily="34" charset="0"/>
                <a:cs typeface="B Nazanin" panose="00000400000000000000" pitchFamily="2" charset="-78"/>
              </a:rPr>
              <a:t>جمعیت زیادی </a:t>
            </a:r>
            <a:r>
              <a:rPr lang="fa-IR" sz="1200" dirty="0">
                <a:latin typeface="Bnazanin"/>
                <a:ea typeface="Calibri" panose="020F0502020204030204" pitchFamily="34" charset="0"/>
                <a:cs typeface="B Nazanin" panose="00000400000000000000" pitchFamily="2" charset="-78"/>
              </a:rPr>
              <a:t>از سلول های بافت تخمدان در گروه  مدل (گروه 2 )  به صورت فولیکول اولیه یا ثانویه مشاهده شدند. برخی از فولیکول ها نیز رشد نکرده بودند و به صورت کیست قابل مشاهده بودند. از طرفی نتایج در گروه کنترل نشان داد که </a:t>
            </a:r>
            <a:r>
              <a:rPr lang="fa-IR" sz="1200" dirty="0" smtClean="0">
                <a:latin typeface="Bnazanin"/>
                <a:ea typeface="Calibri" panose="020F0502020204030204" pitchFamily="34" charset="0"/>
                <a:cs typeface="B Nazanin" panose="00000400000000000000" pitchFamily="2" charset="-78"/>
              </a:rPr>
              <a:t>فولیکول </a:t>
            </a:r>
            <a:r>
              <a:rPr lang="fa-IR" sz="1200" dirty="0">
                <a:latin typeface="Bnazanin"/>
                <a:ea typeface="Calibri" panose="020F0502020204030204" pitchFamily="34" charset="0"/>
                <a:cs typeface="B Nazanin" panose="00000400000000000000" pitchFamily="2" charset="-78"/>
              </a:rPr>
              <a:t>های بالغ و جسم زرد حاصل از تخمک گذاری به راحتی قابل مشاهده بود که در گروه مدل (گروه </a:t>
            </a:r>
            <a:r>
              <a:rPr lang="fa-IR" sz="1200" dirty="0" smtClean="0">
                <a:latin typeface="Bnazanin"/>
                <a:ea typeface="Calibri" panose="020F0502020204030204" pitchFamily="34" charset="0"/>
                <a:cs typeface="B Nazanin" panose="00000400000000000000" pitchFamily="2" charset="-78"/>
              </a:rPr>
              <a:t>2) قابل </a:t>
            </a:r>
            <a:r>
              <a:rPr lang="fa-IR" sz="1200" dirty="0">
                <a:latin typeface="Bnazanin"/>
                <a:ea typeface="Calibri" panose="020F0502020204030204" pitchFamily="34" charset="0"/>
                <a:cs typeface="B Nazanin" panose="00000400000000000000" pitchFamily="2" charset="-78"/>
              </a:rPr>
              <a:t>مشاهده نبودند. خون رسانی به  بافت تخمدان در گروه کنترل (1) به میزان کافی در بخش مرکزی تخمدان مشاهده شد. این در حالی است که در بافت تخمدان گروه مدل خون رسانی  به میزان کافی مشاهده نشد. نتایج نشان داد درصد وجود کیست در مدل تا حدود 40 درصد مشاهده شد در حالی که در گروه کنترل کیستی مشاهده </a:t>
            </a:r>
            <a:r>
              <a:rPr lang="fa-IR" sz="1200" dirty="0" smtClean="0">
                <a:latin typeface="Bnazanin"/>
                <a:ea typeface="Calibri" panose="020F0502020204030204" pitchFamily="34" charset="0"/>
                <a:cs typeface="B Nazanin" panose="00000400000000000000" pitchFamily="2" charset="-78"/>
              </a:rPr>
              <a:t>نشد. همچنین </a:t>
            </a:r>
            <a:r>
              <a:rPr lang="fa-IR" sz="1200" dirty="0">
                <a:latin typeface="Bnazanin"/>
                <a:ea typeface="Calibri" panose="020F0502020204030204" pitchFamily="34" charset="0"/>
                <a:cs typeface="B Nazanin" panose="00000400000000000000" pitchFamily="2" charset="-78"/>
              </a:rPr>
              <a:t>در گروه 3 کیست ها به 20 درصد و در گروه 4 کیست ها به 10 درصد کاهش یافت و در گروه 5 میزان کیست ها به کمتر از 5 درصد کاهش </a:t>
            </a:r>
            <a:r>
              <a:rPr lang="fa-IR" sz="1200" dirty="0" smtClean="0">
                <a:latin typeface="Bnazanin"/>
                <a:ea typeface="Calibri" panose="020F0502020204030204" pitchFamily="34" charset="0"/>
                <a:cs typeface="B Nazanin" panose="00000400000000000000" pitchFamily="2" charset="-78"/>
              </a:rPr>
              <a:t>یافته است. عصاره هیدروالکلی </a:t>
            </a:r>
            <a:r>
              <a:rPr lang="fa-IR" sz="1200" dirty="0">
                <a:latin typeface="Bnazanin"/>
                <a:ea typeface="Calibri" panose="020F0502020204030204" pitchFamily="34" charset="0"/>
                <a:cs typeface="B Nazanin" panose="00000400000000000000" pitchFamily="2" charset="-78"/>
              </a:rPr>
              <a:t>چیا و پامکین به دلیل مواد مؤثر موجود در خود سبب کاهش استروژن و افزایش سطح هورمون های </a:t>
            </a:r>
            <a:r>
              <a:rPr lang="en-US" sz="1200" dirty="0">
                <a:latin typeface="Bnazanin"/>
                <a:ea typeface="Calibri" panose="020F0502020204030204" pitchFamily="34" charset="0"/>
                <a:cs typeface="B Nazanin" panose="00000400000000000000" pitchFamily="2" charset="-78"/>
              </a:rPr>
              <a:t>LH  </a:t>
            </a:r>
            <a:r>
              <a:rPr lang="fa-IR" sz="1200" dirty="0" smtClean="0">
                <a:latin typeface="Bnazanin"/>
                <a:ea typeface="Calibri" panose="020F0502020204030204" pitchFamily="34" charset="0"/>
                <a:cs typeface="B Nazanin" panose="00000400000000000000" pitchFamily="2" charset="-78"/>
              </a:rPr>
              <a:t> و </a:t>
            </a:r>
            <a:r>
              <a:rPr lang="en-US" sz="1200" dirty="0" smtClean="0">
                <a:latin typeface="Bnazanin"/>
                <a:ea typeface="Calibri" panose="020F0502020204030204" pitchFamily="34" charset="0"/>
                <a:cs typeface="B Nazanin" panose="00000400000000000000" pitchFamily="2" charset="-78"/>
              </a:rPr>
              <a:t>FSH</a:t>
            </a:r>
            <a:r>
              <a:rPr lang="fa-IR" sz="1200" dirty="0" smtClean="0">
                <a:latin typeface="Bnazanin"/>
                <a:ea typeface="Calibri" panose="020F0502020204030204" pitchFamily="34" charset="0"/>
                <a:cs typeface="B Nazanin" panose="00000400000000000000" pitchFamily="2" charset="-78"/>
              </a:rPr>
              <a:t>شده </a:t>
            </a:r>
            <a:r>
              <a:rPr lang="fa-IR" sz="1200" dirty="0">
                <a:latin typeface="Bnazanin"/>
                <a:ea typeface="Calibri" panose="020F0502020204030204" pitchFamily="34" charset="0"/>
                <a:cs typeface="B Nazanin" panose="00000400000000000000" pitchFamily="2" charset="-78"/>
              </a:rPr>
              <a:t>است. بنابراین در بهبود سندرم تخمدان </a:t>
            </a:r>
            <a:r>
              <a:rPr lang="fa-IR" sz="1200" dirty="0" smtClean="0">
                <a:latin typeface="Bnazanin"/>
                <a:ea typeface="Calibri" panose="020F0502020204030204" pitchFamily="34" charset="0"/>
                <a:cs typeface="B Nazanin" panose="00000400000000000000" pitchFamily="2" charset="-78"/>
              </a:rPr>
              <a:t>پلي کیستیک </a:t>
            </a:r>
            <a:r>
              <a:rPr lang="fa-IR" sz="1200" dirty="0">
                <a:latin typeface="Bnazanin"/>
                <a:ea typeface="Calibri" panose="020F0502020204030204" pitchFamily="34" charset="0"/>
                <a:cs typeface="B Nazanin" panose="00000400000000000000" pitchFamily="2" charset="-78"/>
              </a:rPr>
              <a:t>مؤثر ميباشد که در دوزهاي باالاتر این اثر بیشتر به چشم مي خورد.</a:t>
            </a:r>
          </a:p>
        </p:txBody>
      </p:sp>
      <p:sp>
        <p:nvSpPr>
          <p:cNvPr id="19" name="TextBox 18"/>
          <p:cNvSpPr txBox="1"/>
          <p:nvPr/>
        </p:nvSpPr>
        <p:spPr>
          <a:xfrm>
            <a:off x="288864" y="13428758"/>
            <a:ext cx="8825199" cy="287002"/>
          </a:xfrm>
          <a:prstGeom prst="rect">
            <a:avLst/>
          </a:prstGeom>
          <a:noFill/>
          <a:ln>
            <a:noFill/>
            <a:prstDash val="sysDot"/>
          </a:ln>
        </p:spPr>
        <p:txBody>
          <a:bodyPr wrap="square" rtlCol="1">
            <a:spAutoFit/>
          </a:bodyPr>
          <a:lstStyle/>
          <a:p>
            <a:pPr>
              <a:lnSpc>
                <a:spcPct val="115000"/>
              </a:lnSpc>
              <a:spcAft>
                <a:spcPts val="1000"/>
              </a:spcAft>
            </a:pPr>
            <a:r>
              <a:rPr lang="fa-IR" sz="1100" dirty="0" smtClean="0">
                <a:latin typeface="Bnazanin"/>
                <a:ea typeface="Calibri" panose="020F0502020204030204" pitchFamily="34" charset="0"/>
                <a:cs typeface="B Nazanin" panose="00000400000000000000" pitchFamily="2" charset="-78"/>
              </a:rPr>
              <a:t>1- کتابخانه 2-اینترنت 3-مقاله 4-مصاحبه با افراد متخصص 5-شرکت در کارگاه های آزمایشگاهی</a:t>
            </a:r>
            <a:endParaRPr lang="en-US" sz="105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0" name="TextBox 19"/>
          <p:cNvSpPr txBox="1"/>
          <p:nvPr/>
        </p:nvSpPr>
        <p:spPr>
          <a:xfrm>
            <a:off x="461894" y="11438542"/>
            <a:ext cx="9768320" cy="261610"/>
          </a:xfrm>
          <a:prstGeom prst="rect">
            <a:avLst/>
          </a:prstGeom>
          <a:noFill/>
          <a:ln>
            <a:noFill/>
            <a:prstDash val="sysDot"/>
          </a:ln>
        </p:spPr>
        <p:txBody>
          <a:bodyPr wrap="square" rtlCol="1">
            <a:spAutoFit/>
          </a:bodyPr>
          <a:lstStyle/>
          <a:p>
            <a:r>
              <a:rPr lang="fa-IR" sz="1100" dirty="0">
                <a:cs typeface="B Nazanin" panose="00000400000000000000" pitchFamily="2" charset="-78"/>
              </a:rPr>
              <a:t>با توجه به بررسی های انجام شده،استفاده از </a:t>
            </a:r>
            <a:r>
              <a:rPr lang="fa-IR" sz="1100" dirty="0" smtClean="0">
                <a:cs typeface="B Nazanin" panose="00000400000000000000" pitchFamily="2" charset="-78"/>
              </a:rPr>
              <a:t>عصاره </a:t>
            </a:r>
            <a:r>
              <a:rPr lang="fa-IR" sz="1100" dirty="0">
                <a:cs typeface="B Nazanin" panose="00000400000000000000" pitchFamily="2" charset="-78"/>
              </a:rPr>
              <a:t>هیدروالکی دانه چیا و تخم کدو تنبل به صورت هم زمان بر سیکل جنسی ، وزن تخمدان ها و باروری در موش های صحرایی مبتلا </a:t>
            </a:r>
            <a:r>
              <a:rPr lang="fa-IR" sz="1100" dirty="0" smtClean="0">
                <a:cs typeface="B Nazanin" panose="00000400000000000000" pitchFamily="2" charset="-78"/>
              </a:rPr>
              <a:t>به </a:t>
            </a:r>
            <a:r>
              <a:rPr lang="en-US" sz="1100" dirty="0" smtClean="0">
                <a:cs typeface="B Nazanin" panose="00000400000000000000" pitchFamily="2" charset="-78"/>
              </a:rPr>
              <a:t>PCOS</a:t>
            </a:r>
            <a:r>
              <a:rPr lang="fa-IR" sz="1100" dirty="0" smtClean="0">
                <a:cs typeface="B Nazanin" panose="00000400000000000000" pitchFamily="2" charset="-78"/>
              </a:rPr>
              <a:t> </a:t>
            </a:r>
            <a:r>
              <a:rPr lang="en-US" sz="1100" dirty="0" smtClean="0">
                <a:cs typeface="B Nazanin" panose="00000400000000000000" pitchFamily="2" charset="-78"/>
              </a:rPr>
              <a:t> </a:t>
            </a:r>
            <a:r>
              <a:rPr lang="fa-IR" sz="1100" dirty="0">
                <a:cs typeface="B Nazanin" panose="00000400000000000000" pitchFamily="2" charset="-78"/>
              </a:rPr>
              <a:t>اثر مثبتی را نشان داد.</a:t>
            </a:r>
          </a:p>
        </p:txBody>
      </p:sp>
      <p:sp>
        <p:nvSpPr>
          <p:cNvPr id="2" name="TextBox 1"/>
          <p:cNvSpPr txBox="1"/>
          <p:nvPr/>
        </p:nvSpPr>
        <p:spPr>
          <a:xfrm>
            <a:off x="624136" y="924180"/>
            <a:ext cx="2376264" cy="276999"/>
          </a:xfrm>
          <a:prstGeom prst="rect">
            <a:avLst/>
          </a:prstGeom>
          <a:noFill/>
        </p:spPr>
        <p:txBody>
          <a:bodyPr wrap="square" rtlCol="0">
            <a:spAutoFit/>
          </a:bodyPr>
          <a:lstStyle/>
          <a:p>
            <a:r>
              <a:rPr lang="fa-IR" sz="1200" dirty="0" smtClean="0">
                <a:cs typeface="B Nazanin" panose="00000400000000000000" pitchFamily="2" charset="-78"/>
              </a:rPr>
              <a:t>روژان خوارزمی- صبا قاسمیان</a:t>
            </a:r>
            <a:endParaRPr lang="fa-IR" sz="1200" dirty="0">
              <a:cs typeface="B Nazanin" panose="00000400000000000000" pitchFamily="2" charset="-78"/>
            </a:endParaRPr>
          </a:p>
        </p:txBody>
      </p:sp>
      <p:sp>
        <p:nvSpPr>
          <p:cNvPr id="3" name="TextBox 2"/>
          <p:cNvSpPr txBox="1"/>
          <p:nvPr/>
        </p:nvSpPr>
        <p:spPr>
          <a:xfrm>
            <a:off x="1056184" y="551235"/>
            <a:ext cx="1944215" cy="276999"/>
          </a:xfrm>
          <a:prstGeom prst="rect">
            <a:avLst/>
          </a:prstGeom>
          <a:noFill/>
        </p:spPr>
        <p:txBody>
          <a:bodyPr wrap="square" rtlCol="0">
            <a:spAutoFit/>
          </a:bodyPr>
          <a:lstStyle/>
          <a:p>
            <a:r>
              <a:rPr lang="fa-IR" sz="1200" dirty="0" smtClean="0">
                <a:cs typeface="B Nazanin" panose="00000400000000000000" pitchFamily="2" charset="-78"/>
              </a:rPr>
              <a:t>سرکار خانم مومنی نژاد</a:t>
            </a:r>
            <a:endParaRPr lang="fa-IR" sz="1200" dirty="0">
              <a:cs typeface="B Nazanin" panose="00000400000000000000" pitchFamily="2" charset="-78"/>
            </a:endParaRPr>
          </a:p>
        </p:txBody>
      </p:sp>
      <p:sp>
        <p:nvSpPr>
          <p:cNvPr id="4" name="TextBox 3"/>
          <p:cNvSpPr txBox="1"/>
          <p:nvPr/>
        </p:nvSpPr>
        <p:spPr>
          <a:xfrm>
            <a:off x="5254328" y="640160"/>
            <a:ext cx="4082776" cy="517065"/>
          </a:xfrm>
          <a:prstGeom prst="rect">
            <a:avLst/>
          </a:prstGeom>
          <a:noFill/>
        </p:spPr>
        <p:txBody>
          <a:bodyPr wrap="square" rtlCol="0">
            <a:spAutoFit/>
          </a:bodyPr>
          <a:lstStyle/>
          <a:p>
            <a:pPr lvl="0" algn="ctr">
              <a:lnSpc>
                <a:spcPct val="115000"/>
              </a:lnSpc>
              <a:spcAft>
                <a:spcPts val="1000"/>
              </a:spcAft>
            </a:pPr>
            <a:r>
              <a:rPr lang="fa-IR" sz="1200" b="1">
                <a:solidFill>
                  <a:srgbClr val="000000"/>
                </a:solidFill>
                <a:latin typeface="Calibri" panose="020F0502020204030204" pitchFamily="34" charset="0"/>
                <a:ea typeface="Calibri" panose="020F0502020204030204" pitchFamily="34" charset="0"/>
                <a:cs typeface="B Nazanin" panose="00000400000000000000" pitchFamily="2" charset="-78"/>
              </a:rPr>
              <a:t>بررسی اثر عصاره هیدروالکلی دانه چیا و تخم کدو تنبل بر میزان سطح هورمون های زنانه در بیماری کیست تخمدان</a:t>
            </a:r>
            <a:endParaRPr lang="en-US" sz="1000" b="1" dirty="0">
              <a:solidFill>
                <a:prstClr val="black"/>
              </a:solidFill>
              <a:latin typeface="Calibri" panose="020F0502020204030204" pitchFamily="34" charset="0"/>
              <a:ea typeface="Calibri" panose="020F0502020204030204" pitchFamily="34" charset="0"/>
              <a:cs typeface="Arial" panose="020B0604020202020204" pitchFamily="34" charset="0"/>
            </a:endParaRPr>
          </a:p>
        </p:txBody>
      </p:sp>
      <p:sp>
        <p:nvSpPr>
          <p:cNvPr id="5" name="TextBox 4"/>
          <p:cNvSpPr txBox="1"/>
          <p:nvPr/>
        </p:nvSpPr>
        <p:spPr>
          <a:xfrm>
            <a:off x="160303" y="1552927"/>
            <a:ext cx="2520280" cy="276999"/>
          </a:xfrm>
          <a:prstGeom prst="rect">
            <a:avLst/>
          </a:prstGeom>
          <a:noFill/>
        </p:spPr>
        <p:txBody>
          <a:bodyPr wrap="square" rtlCol="0">
            <a:spAutoFit/>
          </a:bodyPr>
          <a:lstStyle/>
          <a:p>
            <a:r>
              <a:rPr lang="fa-IR" sz="1200" dirty="0">
                <a:cs typeface="B Nazanin" panose="00000400000000000000" pitchFamily="2" charset="-78"/>
              </a:rPr>
              <a:t>سندرم تخمدان پلی کیستیک</a:t>
            </a:r>
            <a:r>
              <a:rPr lang="en-US" sz="1200" dirty="0">
                <a:latin typeface="Times New Roman" panose="02020603050405020304" pitchFamily="18" charset="0"/>
                <a:cs typeface="Times New Roman" panose="02020603050405020304" pitchFamily="18" charset="0"/>
              </a:rPr>
              <a:t>PCOS</a:t>
            </a:r>
            <a:r>
              <a:rPr lang="en-US" sz="1200" dirty="0"/>
              <a:t>/</a:t>
            </a:r>
            <a:endParaRPr lang="fa-IR" sz="1200" dirty="0"/>
          </a:p>
        </p:txBody>
      </p:sp>
      <p:sp>
        <p:nvSpPr>
          <p:cNvPr id="7" name="TextBox 6"/>
          <p:cNvSpPr txBox="1"/>
          <p:nvPr/>
        </p:nvSpPr>
        <p:spPr>
          <a:xfrm>
            <a:off x="358101" y="2132108"/>
            <a:ext cx="2322482" cy="276999"/>
          </a:xfrm>
          <a:prstGeom prst="rect">
            <a:avLst/>
          </a:prstGeom>
          <a:noFill/>
        </p:spPr>
        <p:txBody>
          <a:bodyPr wrap="square" rtlCol="0">
            <a:spAutoFit/>
          </a:bodyPr>
          <a:lstStyle/>
          <a:p>
            <a:r>
              <a:rPr lang="fa-IR" sz="1200" dirty="0">
                <a:cs typeface="B Nazanin" panose="00000400000000000000" pitchFamily="2" charset="-78"/>
              </a:rPr>
              <a:t>دانه چیا</a:t>
            </a:r>
            <a:r>
              <a:rPr lang="en-US" sz="1200" dirty="0">
                <a:latin typeface="Times New Roman" panose="02020603050405020304" pitchFamily="18" charset="0"/>
                <a:cs typeface="B Nazanin" panose="00000400000000000000" pitchFamily="2" charset="-78"/>
              </a:rPr>
              <a:t>Chia seed</a:t>
            </a:r>
            <a:r>
              <a:rPr lang="en-US" sz="1200" dirty="0">
                <a:cs typeface="B Nazanin" panose="00000400000000000000" pitchFamily="2" charset="-78"/>
              </a:rPr>
              <a:t>/</a:t>
            </a:r>
            <a:endParaRPr lang="fa-IR" sz="1200" dirty="0">
              <a:cs typeface="B Nazanin" panose="00000400000000000000" pitchFamily="2" charset="-78"/>
            </a:endParaRPr>
          </a:p>
        </p:txBody>
      </p:sp>
      <p:sp>
        <p:nvSpPr>
          <p:cNvPr id="8" name="TextBox 7"/>
          <p:cNvSpPr txBox="1"/>
          <p:nvPr/>
        </p:nvSpPr>
        <p:spPr>
          <a:xfrm>
            <a:off x="624136" y="2711289"/>
            <a:ext cx="2056447" cy="276999"/>
          </a:xfrm>
          <a:prstGeom prst="rect">
            <a:avLst/>
          </a:prstGeom>
          <a:noFill/>
        </p:spPr>
        <p:txBody>
          <a:bodyPr wrap="square" rtlCol="0">
            <a:spAutoFit/>
          </a:bodyPr>
          <a:lstStyle/>
          <a:p>
            <a:pPr lvl="0"/>
            <a:r>
              <a:rPr lang="fa-IR" sz="1200">
                <a:solidFill>
                  <a:prstClr val="black"/>
                </a:solidFill>
                <a:cs typeface="B Nazanin" panose="00000400000000000000" pitchFamily="2" charset="-78"/>
              </a:rPr>
              <a:t>تخم کدو تنبل</a:t>
            </a:r>
            <a:r>
              <a:rPr lang="en-US" sz="1000">
                <a:solidFill>
                  <a:prstClr val="black"/>
                </a:solidFill>
                <a:latin typeface="Times New Roman" panose="02020603050405020304" pitchFamily="18" charset="0"/>
                <a:cs typeface="Times New Roman" panose="02020603050405020304" pitchFamily="18" charset="0"/>
              </a:rPr>
              <a:t>Pumpkin/</a:t>
            </a:r>
            <a:endParaRPr lang="fa-IR" sz="12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66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844</Words>
  <Application>Microsoft Office PowerPoint</Application>
  <PresentationFormat>A3 Paper (297x420 mm)</PresentationFormat>
  <Paragraphs>19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Nazanin</vt:lpstr>
      <vt:lpstr>Bnazanin</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zahara karimian</dc:creator>
  <cp:lastModifiedBy>l e n o v o</cp:lastModifiedBy>
  <cp:revision>32</cp:revision>
  <dcterms:created xsi:type="dcterms:W3CDTF">2022-03-02T04:39:25Z</dcterms:created>
  <dcterms:modified xsi:type="dcterms:W3CDTF">2022-05-05T12:23:07Z</dcterms:modified>
</cp:coreProperties>
</file>